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73" r:id="rId7"/>
    <p:sldId id="263" r:id="rId8"/>
    <p:sldId id="275" r:id="rId9"/>
    <p:sldId id="276" r:id="rId10"/>
    <p:sldId id="264" r:id="rId11"/>
    <p:sldId id="271" r:id="rId12"/>
    <p:sldId id="269" r:id="rId13"/>
    <p:sldId id="270" r:id="rId14"/>
    <p:sldId id="265" r:id="rId15"/>
    <p:sldId id="279" r:id="rId16"/>
    <p:sldId id="280" r:id="rId17"/>
    <p:sldId id="281" r:id="rId18"/>
    <p:sldId id="274" r:id="rId19"/>
    <p:sldId id="278" r:id="rId20"/>
    <p:sldId id="266" r:id="rId21"/>
    <p:sldId id="277" r:id="rId22"/>
    <p:sldId id="268" r:id="rId23"/>
    <p:sldId id="272" r:id="rId24"/>
  </p:sldIdLst>
  <p:sldSz cx="9144000" cy="6858000" type="screen4x3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4592"/>
    <a:srgbClr val="0D599F"/>
    <a:srgbClr val="0C54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6CEC63-E587-4268-9DB8-3DF3ED7C6AC5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D64ABB-6471-4E7D-AA8A-19DC32E55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9D16-334B-4939-9779-838F7F9C938D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16BB-D7B6-4634-9235-542FF6EFD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A205-53E2-4855-A606-2C59295D2D48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3A3C-6C05-4D6D-9803-45AF3A30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3E30-C011-4E17-A97D-8E8DBBBECBD4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75C1-512A-42AA-BDD6-4A03D021B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74895-E67D-4A1C-AAAC-062AB2D27FE0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86442-3513-4A5F-87A1-E77037F7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F1C6F3-DB79-4BE2-A86A-80DE532554F5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4642D8-768B-49C0-8B69-0B7E8B080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6FB688-F18F-43F2-B442-0869B514BED9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5FCD2-D564-4695-9D6B-BAD51DDE3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F1CBC9-82E0-42A1-9A34-A0DA1F94430C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A59066-3F46-45D4-B9D2-F5C1A30E1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B5CD-4116-4E35-B762-B4A3B931B905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FCFA-595D-458A-B06A-0AE4CD247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15E256-1DA4-4736-AED3-5A6ADC049592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8E08CF-8164-47C1-9630-A8BAB5C92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D372F0E-13BC-4DDB-A685-022211966F45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DB93BD-7519-4B75-BB61-C587FF254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9CF6A2B-51DD-4F47-9845-4B38A7B1439B}" type="datetimeFigureOut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4C52D0-8D48-4732-9832-442249D50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12" r:id="rId6"/>
    <p:sldLayoutId id="2147483706" r:id="rId7"/>
    <p:sldLayoutId id="2147483713" r:id="rId8"/>
    <p:sldLayoutId id="2147483714" r:id="rId9"/>
    <p:sldLayoutId id="2147483705" r:id="rId10"/>
    <p:sldLayoutId id="21474837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2875" y="5357813"/>
            <a:ext cx="88582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Lucida Sans Unicode" pitchFamily="34" charset="0"/>
              </a:rPr>
              <a:t>НЕРАЗРУШАЮЩИЙ КОНТРОЛЬ</a:t>
            </a:r>
          </a:p>
          <a:p>
            <a:endParaRPr lang="ru-RU" sz="1100" b="1" dirty="0">
              <a:solidFill>
                <a:schemeClr val="bg1"/>
              </a:solidFill>
              <a:latin typeface="Lucida Sans Unicode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Lucida Sans Unicode" pitchFamily="34" charset="0"/>
              </a:rPr>
              <a:t>ИНСПЕКЦИЯ И ТЕХНИЧЕСКОЕ ДИАГНОСТИРОВАНИЕ БУРИЛЬНОГО ОБОРУДОВАНИЯ</a:t>
            </a:r>
          </a:p>
          <a:p>
            <a:endParaRPr lang="ru-RU" sz="1100" b="1" dirty="0">
              <a:solidFill>
                <a:schemeClr val="bg1"/>
              </a:solidFill>
              <a:latin typeface="Lucida Sans Unicode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Lucida Sans Unicode" pitchFamily="34" charset="0"/>
              </a:rPr>
              <a:t>ИСПЫТАНИЯ И ТЕХНИЧЕСКОЕ ДИАГНОСТИРОВАНИЕ ГРУЗОПОДЪЕМНОГО ОБОРУДОВАНИЯ</a:t>
            </a:r>
          </a:p>
        </p:txBody>
      </p:sp>
      <p:pic>
        <p:nvPicPr>
          <p:cNvPr id="13315" name="Picture 9" descr="C:\Users\Тамара\Desktop\is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33825"/>
            <a:ext cx="8572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C:\Users\Тамара\Desktop\97246a09272dc9594fa709df78bfad95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57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\\Servmxm\общие\Тамара Александровна\ПРЕЗЕНТАЦИИ\РАБОЧАЯ ДЛЯ ВСЕХ\мурманск панара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14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Оборонку - под надзор - Континент Сибир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3786188"/>
            <a:ext cx="695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X всероссийский конкурс специалистов неразрушающего контрол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3857625"/>
            <a:ext cx="7143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75" y="6436246"/>
            <a:ext cx="68786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Lucida Sans Unicode" pitchFamily="34" charset="0"/>
              </a:rPr>
              <a:t>ДЕФЕКТАЦИЯ КОПРУСНЫХ КОНСТРУКЦИЙ ВСЕХ ТИПОВ СУДОВ ПОДКОНТРОЛЬХ РМСР 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09229"/>
            <a:ext cx="4535489" cy="1862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214314" y="1285875"/>
            <a:ext cx="8501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+mn-lt"/>
              </a:rPr>
              <a:t>Капиллярный контроль</a:t>
            </a:r>
            <a:r>
              <a:rPr lang="ru-RU" sz="1200" dirty="0">
                <a:latin typeface="+mn-lt"/>
              </a:rPr>
              <a:t>- является неразрушающим видом контроля и включает в себя несколько вариантов проведения данного процесса с использованием разных расходных материалов. С его помощью определяются наружные поверхностные дефекты или их отсутствие.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	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2571750" y="428625"/>
            <a:ext cx="617537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КАПИЛЛЯРНЫЙ КОНТРОЛЬ</a:t>
            </a:r>
            <a:endParaRPr lang="ru-RU" sz="1600" dirty="0">
              <a:latin typeface="Lucida Sans Unicode" pitchFamily="34" charset="0"/>
            </a:endParaRPr>
          </a:p>
          <a:p>
            <a:pPr algn="r"/>
            <a:endParaRPr lang="ru-RU" sz="1500" b="1" dirty="0">
              <a:solidFill>
                <a:srgbClr val="0D599F"/>
              </a:solidFill>
              <a:latin typeface="Lucida Sans Unicod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314" y="2116873"/>
            <a:ext cx="8532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+mn-lt"/>
              </a:rPr>
              <a:t>Суть этого метода контроля заключается в том, что, используя специальные жидкости </a:t>
            </a:r>
            <a:r>
              <a:rPr lang="ru-RU" sz="1200" b="1" dirty="0">
                <a:latin typeface="+mn-lt"/>
              </a:rPr>
              <a:t>(индикаторы), </a:t>
            </a:r>
            <a:r>
              <a:rPr lang="ru-RU" sz="1200" dirty="0">
                <a:latin typeface="+mn-lt"/>
              </a:rPr>
              <a:t>которые имеют свойство глубоко проникать в любые материалы, если в них есть пустоты, просачиваться сквозь него и проявляться в месте нахождения дефекта.</a:t>
            </a:r>
          </a:p>
          <a:p>
            <a:pPr algn="just"/>
            <a:r>
              <a:rPr lang="ru-RU" sz="1200" dirty="0">
                <a:latin typeface="+mn-lt"/>
              </a:rPr>
              <a:t>То есть, проникая в тело металла, индикаторные жидкости оставляют следы, по которым и определяются дефекты. Такие следы можно обнаружить визуально, а можно использовать для их определения специальные приборы преобразователи.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4" y="3429000"/>
            <a:ext cx="8501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HelveticaNeueCyr"/>
              </a:rPr>
              <a:t>                                              ООО «НДТ СИСТЕМЗ» </a:t>
            </a:r>
          </a:p>
          <a:p>
            <a:r>
              <a:rPr lang="ru-RU" sz="1600" b="1" dirty="0">
                <a:latin typeface="HelveticaNeueCyr"/>
              </a:rPr>
              <a:t>1. Осуществляет данный вид контроля, имея высокоточное оборудование и расходные материалы, проникающие вещества импортного производства (компании «</a:t>
            </a:r>
            <a:r>
              <a:rPr lang="en-US" sz="1600" b="1" dirty="0"/>
              <a:t>HELLING</a:t>
            </a:r>
            <a:r>
              <a:rPr lang="ru-RU" sz="1600" b="1" dirty="0">
                <a:latin typeface="HelveticaNeueCyr"/>
              </a:rPr>
              <a:t>»;</a:t>
            </a:r>
            <a:r>
              <a:rPr lang="en-US" sz="1600" b="1" dirty="0">
                <a:latin typeface="HelveticaNeueCyr"/>
              </a:rPr>
              <a:t> </a:t>
            </a:r>
            <a:r>
              <a:rPr lang="ru-RU" sz="1600" b="1" dirty="0">
                <a:latin typeface="HelveticaNeueCyr"/>
              </a:rPr>
              <a:t>«</a:t>
            </a:r>
            <a:r>
              <a:rPr lang="en-US" sz="1600" b="1" dirty="0" err="1"/>
              <a:t>Magnaflux</a:t>
            </a:r>
            <a:r>
              <a:rPr lang="ru-RU" sz="1600" b="1" dirty="0">
                <a:latin typeface="HelveticaNeueCyr"/>
              </a:rPr>
              <a:t>»; «</a:t>
            </a:r>
            <a:r>
              <a:rPr lang="en-US" sz="1600" b="1" dirty="0" err="1">
                <a:latin typeface="HelveticaNeueCyr"/>
              </a:rPr>
              <a:t>Magnavis</a:t>
            </a:r>
            <a:r>
              <a:rPr lang="ru-RU" sz="1600" b="1" dirty="0">
                <a:latin typeface="HelveticaNeueCyr"/>
              </a:rPr>
              <a:t>»; «</a:t>
            </a:r>
            <a:r>
              <a:rPr lang="en-US" sz="1600" b="1" dirty="0">
                <a:latin typeface="HelveticaNeueCyr"/>
              </a:rPr>
              <a:t>SHERWIN</a:t>
            </a:r>
            <a:r>
              <a:rPr lang="ru-RU" sz="1600" b="1" dirty="0">
                <a:latin typeface="HelveticaNeueCyr"/>
              </a:rPr>
              <a:t>»)</a:t>
            </a:r>
            <a:r>
              <a:rPr lang="ru-RU" sz="1600" b="1" dirty="0"/>
              <a:t>.</a:t>
            </a:r>
            <a:r>
              <a:rPr lang="ru-RU" sz="1600" b="1" dirty="0">
                <a:latin typeface="HelveticaNeueCyr"/>
              </a:rPr>
              <a:t> </a:t>
            </a:r>
            <a:endParaRPr lang="ru-RU" sz="1600" b="1" dirty="0"/>
          </a:p>
          <a:p>
            <a:r>
              <a:rPr lang="ru-RU" sz="1600" b="1" dirty="0">
                <a:latin typeface="HelveticaNeueCyr"/>
              </a:rPr>
              <a:t>2. Контроль производят операторы с многолетним опытом.</a:t>
            </a:r>
          </a:p>
          <a:p>
            <a:r>
              <a:rPr lang="ru-RU" sz="1600" b="1" dirty="0">
                <a:latin typeface="HelveticaNeueCyr"/>
              </a:rPr>
              <a:t>3. Настроечное оборудование и образцы, сертифицированы и проходят проверки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556" y="4998660"/>
            <a:ext cx="5112568" cy="1570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8"/>
            <a:ext cx="3069057" cy="1260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571750" y="428625"/>
            <a:ext cx="617537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КАПИЛЛЯРНЫЙ КОНТРОЛЬ </a:t>
            </a:r>
            <a:endParaRPr lang="ru-RU" sz="1600" dirty="0">
              <a:latin typeface="Lucida Sans Unicode" pitchFamily="34" charset="0"/>
            </a:endParaRPr>
          </a:p>
          <a:p>
            <a:pPr algn="r"/>
            <a:endParaRPr lang="ru-RU" sz="1500" b="1" dirty="0">
              <a:solidFill>
                <a:srgbClr val="0D599F"/>
              </a:solidFill>
              <a:latin typeface="Lucida Sans Unicod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764704"/>
            <a:ext cx="3743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Roboto"/>
              </a:rPr>
              <a:t>Этапы капиллярного контроля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1478107"/>
            <a:ext cx="6643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1. Подготовка детали к контролю.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5116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2.Нанесение индикатора.</a:t>
            </a:r>
            <a:endParaRPr lang="ru-RU" sz="1200" b="1" i="0" dirty="0"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2121824"/>
            <a:ext cx="5113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3.Очистка от индикатора.</a:t>
            </a:r>
            <a:endParaRPr lang="ru-RU" sz="1200" b="1" i="0" dirty="0">
              <a:effectLst/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882" y="2398822"/>
            <a:ext cx="5063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4.Нанесение проявителя.</a:t>
            </a:r>
            <a:endParaRPr lang="ru-RU" sz="1200" b="1" i="0" dirty="0">
              <a:effectLst/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882" y="2675822"/>
            <a:ext cx="52815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5.Выявление дефектов.</a:t>
            </a:r>
            <a:endParaRPr lang="ru-RU" sz="1200" b="1" i="0" dirty="0">
              <a:effectLst/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6777" y="4585781"/>
            <a:ext cx="2871744" cy="2175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61" y="4856131"/>
            <a:ext cx="2465349" cy="1849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2015"/>
            <a:ext cx="9047619" cy="19619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833920"/>
            <a:ext cx="2662957" cy="19274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8"/>
            <a:ext cx="3416475" cy="1403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251520" y="908720"/>
            <a:ext cx="8392418" cy="85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+mn-lt"/>
              </a:rPr>
              <a:t>Радиационный контроль</a:t>
            </a:r>
            <a:r>
              <a:rPr lang="ru-RU" sz="1200" dirty="0">
                <a:latin typeface="+mn-lt"/>
              </a:rPr>
              <a:t> – это вид неразрушающего контроля, основанный на регистрации и анализе ионизирующего излучения после его взаимодействия с объектом контроля.</a:t>
            </a:r>
          </a:p>
          <a:p>
            <a:r>
              <a:rPr lang="ru-RU" sz="1200" dirty="0">
                <a:latin typeface="+mn-lt"/>
              </a:rPr>
              <a:t/>
            </a:r>
            <a:br>
              <a:rPr lang="ru-RU" sz="1200" dirty="0">
                <a:latin typeface="+mn-lt"/>
              </a:rPr>
            </a:br>
            <a:endParaRPr lang="ru-RU" sz="1200" dirty="0">
              <a:latin typeface="+mn-lt"/>
            </a:endParaRP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491874" y="404813"/>
            <a:ext cx="30123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РАДИАЦИОННЫЙ КОНТРОЛЬ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392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+mn-lt"/>
              </a:rPr>
              <a:t>Радиационные методы дефектоскопии </a:t>
            </a:r>
            <a:r>
              <a:rPr lang="ru-RU" sz="1200" dirty="0">
                <a:latin typeface="+mn-lt"/>
              </a:rPr>
              <a:t>следует применять для обнаружения в объектах контроля дефектов: нарушений </a:t>
            </a:r>
            <a:r>
              <a:rPr lang="ru-RU" sz="1200" dirty="0" err="1">
                <a:latin typeface="+mn-lt"/>
              </a:rPr>
              <a:t>сплошности</a:t>
            </a:r>
            <a:r>
              <a:rPr lang="ru-RU" sz="1200" dirty="0">
                <a:latin typeface="+mn-lt"/>
              </a:rPr>
              <a:t> и однородности материала, внутренней конфигурации и взаимного расположения объектов контроля, не доступных для технического осмотра при </a:t>
            </a:r>
            <a:r>
              <a:rPr lang="ru-RU" sz="1200" dirty="0" err="1">
                <a:latin typeface="+mn-lt"/>
              </a:rPr>
              <a:t>иx</a:t>
            </a:r>
            <a:r>
              <a:rPr lang="ru-RU" sz="1200" dirty="0">
                <a:latin typeface="+mn-lt"/>
              </a:rPr>
              <a:t> изготовлении, сборке, ремонте и эксплуатации.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07757"/>
            <a:ext cx="8392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Виды дефектов выявляемых при контроле сварных соединений, выполненных сваркой плавлением: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84756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</a:rPr>
              <a:t>трещины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n-lt"/>
              </a:rPr>
              <a:t>непровары</a:t>
            </a:r>
            <a:r>
              <a:rPr lang="ru-RU" sz="1200" dirty="0">
                <a:latin typeface="+mn-lt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</a:rPr>
              <a:t>поры;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</a:rPr>
              <a:t>раковины;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</a:rPr>
              <a:t>металлические и неметаллические включения;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n-lt"/>
              </a:rPr>
              <a:t>утяжины</a:t>
            </a:r>
            <a:r>
              <a:rPr lang="ru-RU" sz="1200" dirty="0">
                <a:latin typeface="+mn-lt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</a:rPr>
              <a:t>превышения проплава;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</a:rPr>
              <a:t>подрезы;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</a:rPr>
              <a:t>прожоги;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</a:rPr>
              <a:t>смещения кромок.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704724"/>
            <a:ext cx="2994126" cy="22455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4643446"/>
            <a:ext cx="8448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HelveticaNeueCyr"/>
              </a:rPr>
              <a:t>            ООО «НДТ СИСТЕМЗ» </a:t>
            </a:r>
          </a:p>
          <a:p>
            <a:r>
              <a:rPr lang="ru-RU" sz="1600" dirty="0">
                <a:latin typeface="HelveticaNeueCyr"/>
              </a:rPr>
              <a:t>1. Осуществляет данный вид </a:t>
            </a:r>
            <a:r>
              <a:rPr lang="ru-RU" sz="1600" dirty="0" smtClean="0">
                <a:latin typeface="HelveticaNeueCyr"/>
              </a:rPr>
              <a:t>контроля в составе экспертных компаний как диагностическое звено, имея </a:t>
            </a:r>
            <a:r>
              <a:rPr lang="ru-RU" sz="1600" dirty="0">
                <a:latin typeface="HelveticaNeueCyr"/>
              </a:rPr>
              <a:t>высокоточное оборудование и расходные материалы.</a:t>
            </a:r>
            <a:endParaRPr lang="ru-RU" sz="1600" b="1" dirty="0"/>
          </a:p>
          <a:p>
            <a:r>
              <a:rPr lang="ru-RU" sz="1600" dirty="0">
                <a:latin typeface="HelveticaNeueCyr"/>
              </a:rPr>
              <a:t>2. Контроль производят операторы с многолетним опытом.</a:t>
            </a:r>
          </a:p>
          <a:p>
            <a:r>
              <a:rPr lang="ru-RU" sz="1600" dirty="0">
                <a:latin typeface="HelveticaNeueCyr"/>
              </a:rPr>
              <a:t>3. Настроечное оборудование и образцы, сертифицированы и проходят проверки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8"/>
            <a:ext cx="2267744" cy="93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755650" y="908050"/>
            <a:ext cx="7632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Lucida Sans Unicode" pitchFamily="34" charset="0"/>
              </a:rPr>
              <a:t>	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5491874" y="404813"/>
            <a:ext cx="30123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РАДИАЦИОННЫЙ КОНТРОЛЬ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30296"/>
            <a:ext cx="4211960" cy="2369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553" y="930296"/>
            <a:ext cx="3799418" cy="5307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463241"/>
            <a:ext cx="4211960" cy="2356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9"/>
            <a:ext cx="2171903" cy="892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755650" y="908050"/>
            <a:ext cx="7888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Lucida Sans Unicode" pitchFamily="34" charset="0"/>
              </a:rPr>
              <a:t>	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901429" y="476672"/>
            <a:ext cx="6912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D599F"/>
                </a:solidFill>
                <a:latin typeface="Lucida Sans Unicode" pitchFamily="34" charset="0"/>
              </a:rPr>
              <a:t>Свидетельство об аттестации лаборатории неразрушающего контроля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8"/>
            <a:ext cx="2215196" cy="909803"/>
          </a:xfrm>
          <a:prstGeom prst="rect">
            <a:avLst/>
          </a:prstGeom>
        </p:spPr>
      </p:pic>
      <p:pic>
        <p:nvPicPr>
          <p:cNvPr id="1026" name="Picture 2" descr="C:\Users\Home\Desktop\НДТ 2023\РТН 2023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7"/>
            <a:ext cx="2649308" cy="3643339"/>
          </a:xfrm>
          <a:prstGeom prst="rect">
            <a:avLst/>
          </a:prstGeom>
          <a:noFill/>
        </p:spPr>
      </p:pic>
      <p:pic>
        <p:nvPicPr>
          <p:cNvPr id="1027" name="Picture 3" descr="C:\Users\Home\Desktop\НДТ 2023\РТН 2023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000108"/>
            <a:ext cx="2643206" cy="3634948"/>
          </a:xfrm>
          <a:prstGeom prst="rect">
            <a:avLst/>
          </a:prstGeom>
          <a:noFill/>
        </p:spPr>
      </p:pic>
      <p:pic>
        <p:nvPicPr>
          <p:cNvPr id="1028" name="Picture 4" descr="C:\Users\Home\Desktop\НДТ 2023\РТН 2023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000109"/>
            <a:ext cx="2649307" cy="3643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275657" y="322782"/>
            <a:ext cx="6546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D599F"/>
                </a:solidFill>
                <a:latin typeface="Lucida Sans Unicode" pitchFamily="34" charset="0"/>
              </a:rPr>
              <a:t>Признания РМРС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8"/>
            <a:ext cx="2252497" cy="9251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883D2C7-A53C-4BAB-BA3B-C0370123A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44" y="836711"/>
            <a:ext cx="3659508" cy="5176415"/>
          </a:xfrm>
          <a:prstGeom prst="rect">
            <a:avLst/>
          </a:prstGeom>
        </p:spPr>
      </p:pic>
      <p:pic>
        <p:nvPicPr>
          <p:cNvPr id="1026" name="Picture 2" descr="C:\Users\user\Desktop\НДТ СИСТЕМЗ\РС 2024 Мурманск\img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790857"/>
            <a:ext cx="3786214" cy="5209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262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8"/>
            <a:ext cx="2252497" cy="925123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75657" y="322782"/>
            <a:ext cx="6546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D599F"/>
                </a:solidFill>
                <a:latin typeface="Lucida Sans Unicode" pitchFamily="34" charset="0"/>
              </a:rPr>
              <a:t>Система качества и менеджмента ГОСТ Р ИСО 9001-2015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42531B-7E93-4AEB-B23C-B7EE03B27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465" y="731904"/>
            <a:ext cx="4020767" cy="56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84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8"/>
            <a:ext cx="2252497" cy="925123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75657" y="322782"/>
            <a:ext cx="6546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D599F"/>
                </a:solidFill>
                <a:latin typeface="Lucida Sans Unicode" pitchFamily="34" charset="0"/>
              </a:rPr>
              <a:t>Система качества и менеджмента ГОСТ Р ИСО 9001-2015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2736"/>
            <a:ext cx="3960440" cy="5451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1054953"/>
            <a:ext cx="3958829" cy="54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23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6488942" y="357188"/>
            <a:ext cx="20152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НАШИ ЗАКАЗЧИКИ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7" y="518770"/>
            <a:ext cx="2381250" cy="2381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8984" y="1484784"/>
            <a:ext cx="642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Общество с ограниченной ответственностью «Буровая </a:t>
            </a:r>
            <a:r>
              <a:rPr lang="ru-RU" sz="1400" b="1" dirty="0" err="1">
                <a:latin typeface="+mn-lt"/>
              </a:rPr>
              <a:t>Kомпания</a:t>
            </a:r>
            <a:r>
              <a:rPr lang="ru-RU" sz="1400" b="1" dirty="0">
                <a:latin typeface="+mn-lt"/>
              </a:rPr>
              <a:t> Евразия Шельф»  (ООО «БКЕ Шельф»)</a:t>
            </a:r>
            <a:endParaRPr lang="ru-RU" sz="14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881" y="2420888"/>
            <a:ext cx="2712746" cy="16683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864" y="3068960"/>
            <a:ext cx="3190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+mn-lt"/>
              </a:rPr>
              <a:t>АО "</a:t>
            </a:r>
            <a:r>
              <a:rPr lang="ru-RU" sz="1400" b="1" dirty="0" err="1">
                <a:solidFill>
                  <a:srgbClr val="000000"/>
                </a:solidFill>
                <a:latin typeface="+mn-lt"/>
              </a:rPr>
              <a:t>Тьюбоскоп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+mn-lt"/>
              </a:rPr>
              <a:t>Ветко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+mn-lt"/>
              </a:rPr>
              <a:t>Москоу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"</a:t>
            </a:r>
            <a:endParaRPr lang="ru-RU" sz="1400" b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3" y="4093424"/>
            <a:ext cx="2532101" cy="14480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55864" y="4737299"/>
            <a:ext cx="489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333333"/>
                </a:solidFill>
                <a:latin typeface="+mn-lt"/>
              </a:rPr>
              <a:t>Компания</a:t>
            </a:r>
            <a:r>
              <a:rPr lang="en-US" sz="1400" b="1" dirty="0">
                <a:solidFill>
                  <a:srgbClr val="333333"/>
                </a:solidFill>
                <a:latin typeface="+mn-lt"/>
              </a:rPr>
              <a:t> «Caspian Offshore Construction Realty»</a:t>
            </a:r>
            <a:endParaRPr lang="ru-RU" sz="1400" b="1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8"/>
            <a:ext cx="2570846" cy="1055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260648"/>
            <a:ext cx="2232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D599F"/>
                </a:solidFill>
                <a:latin typeface="Lucida Sans Unicode" pitchFamily="34" charset="0"/>
              </a:rPr>
              <a:t>НАШИ ЗАКАЗЧИКИ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21" y="702569"/>
            <a:ext cx="2016224" cy="20162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6000" y="1556793"/>
            <a:ext cx="4590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ООО «</a:t>
            </a:r>
            <a:r>
              <a:rPr lang="ru-RU" sz="1400" b="1" dirty="0" err="1">
                <a:latin typeface="+mn-lt"/>
              </a:rPr>
              <a:t>ГазпромНефтьШельф</a:t>
            </a:r>
            <a:r>
              <a:rPr lang="ru-RU" sz="1400" b="1" dirty="0">
                <a:latin typeface="+mn-lt"/>
              </a:rPr>
              <a:t>» </a:t>
            </a:r>
            <a:r>
              <a:rPr lang="ru-RU" sz="1400" b="1" dirty="0" err="1">
                <a:latin typeface="+mn-lt"/>
              </a:rPr>
              <a:t>г.Мурманск</a:t>
            </a:r>
            <a:endParaRPr lang="ru-RU" sz="1400" b="1" i="0" dirty="0">
              <a:effectLst/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21" y="2996953"/>
            <a:ext cx="1959617" cy="6802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0" y="3433123"/>
            <a:ext cx="4572000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Компания </a:t>
            </a:r>
            <a:r>
              <a:rPr lang="en-US" sz="1400" b="1" dirty="0">
                <a:latin typeface="+mn-lt"/>
              </a:rPr>
              <a:t>GRUP SERVICII PETROLIERE</a:t>
            </a:r>
            <a:r>
              <a:rPr lang="en-US" sz="1400" dirty="0">
                <a:latin typeface="+mn-lt"/>
              </a:rPr>
              <a:t> – </a:t>
            </a:r>
            <a:r>
              <a:rPr lang="en-US" sz="1400" b="1" dirty="0">
                <a:latin typeface="+mn-lt"/>
              </a:rPr>
              <a:t>GSP</a:t>
            </a:r>
            <a:endParaRPr lang="ru-RU" sz="1400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9" y="4140196"/>
            <a:ext cx="2038350" cy="11738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11760" y="5006269"/>
            <a:ext cx="2563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ЗАО "Белфрахт"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8"/>
            <a:ext cx="2411760" cy="9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76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755650" y="981075"/>
            <a:ext cx="79597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300" dirty="0">
              <a:latin typeface="Lucida Sans Unicode" pitchFamily="34" charset="0"/>
            </a:endParaRPr>
          </a:p>
          <a:p>
            <a:pPr algn="just"/>
            <a:r>
              <a:rPr lang="ru-RU" sz="1400" b="1" dirty="0">
                <a:latin typeface="+mn-lt"/>
              </a:rPr>
              <a:t>ООО «НДТ </a:t>
            </a:r>
            <a:r>
              <a:rPr lang="ru-RU" sz="1400" b="1" dirty="0" err="1">
                <a:latin typeface="+mn-lt"/>
              </a:rPr>
              <a:t>Системз</a:t>
            </a:r>
            <a:r>
              <a:rPr lang="ru-RU" sz="1400" b="1" dirty="0">
                <a:latin typeface="+mn-lt"/>
              </a:rPr>
              <a:t>» («</a:t>
            </a:r>
            <a:r>
              <a:rPr lang="en-US" sz="1400" b="1" dirty="0">
                <a:latin typeface="+mn-lt"/>
              </a:rPr>
              <a:t>Non Destructive Testing Systems</a:t>
            </a:r>
            <a:r>
              <a:rPr lang="ru-RU" sz="1400" b="1" dirty="0">
                <a:latin typeface="+mn-lt"/>
              </a:rPr>
              <a:t>»- Системы Неразрушающего Контроля) </a:t>
            </a:r>
            <a:r>
              <a:rPr lang="ru-RU" sz="1400" dirty="0">
                <a:latin typeface="+mn-lt"/>
              </a:rPr>
              <a:t>создано в ноябре 2007 года как специализированная организация для проведения работ по неразрушающему контролю и выполняет следующие виды работ: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endParaRPr lang="ru-RU" sz="1400" dirty="0">
              <a:latin typeface="+mn-lt"/>
            </a:endParaRPr>
          </a:p>
          <a:p>
            <a:r>
              <a:rPr lang="ru-RU" sz="1400" dirty="0">
                <a:latin typeface="Lucida Sans Unicode" pitchFamily="34" charset="0"/>
              </a:rPr>
              <a:t>1. Неразрушающий контроль металлов и сварных соединений.</a:t>
            </a:r>
          </a:p>
          <a:p>
            <a:endParaRPr lang="ru-RU" sz="1400" dirty="0">
              <a:latin typeface="Lucida Sans Unicode" pitchFamily="34" charset="0"/>
            </a:endParaRPr>
          </a:p>
          <a:p>
            <a:r>
              <a:rPr lang="ru-RU" sz="1400" dirty="0">
                <a:latin typeface="Lucida Sans Unicode" pitchFamily="34" charset="0"/>
              </a:rPr>
              <a:t>2. </a:t>
            </a:r>
            <a:r>
              <a:rPr lang="ru-RU" sz="1400" dirty="0">
                <a:latin typeface="+mj-lt"/>
              </a:rPr>
              <a:t>Инспекция бурового оборудования и бурильного инструмента.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Lucida Sans Unicode" pitchFamily="34" charset="0"/>
              </a:rPr>
              <a:t>3. Испытания и освидетельствование грузоподъемных устройств и приспособлений, подконтрольных органам РТН и РС.</a:t>
            </a:r>
          </a:p>
          <a:p>
            <a:endParaRPr lang="ru-RU" sz="1400" dirty="0">
              <a:latin typeface="Lucida Sans Unicode" pitchFamily="34" charset="0"/>
            </a:endParaRPr>
          </a:p>
          <a:p>
            <a:r>
              <a:rPr lang="ru-RU" sz="1400" dirty="0">
                <a:latin typeface="Lucida Sans Unicode" pitchFamily="34" charset="0"/>
              </a:rPr>
              <a:t>4. </a:t>
            </a:r>
            <a:r>
              <a:rPr lang="ru-RU" sz="1400" dirty="0" err="1">
                <a:latin typeface="+mj-lt"/>
              </a:rPr>
              <a:t>Дефектация</a:t>
            </a:r>
            <a:r>
              <a:rPr lang="ru-RU" sz="1400" dirty="0">
                <a:latin typeface="+mj-lt"/>
              </a:rPr>
              <a:t> корпусов судов</a:t>
            </a:r>
            <a:r>
              <a:rPr lang="ru-RU" sz="1400" dirty="0" smtClean="0">
                <a:latin typeface="+mj-lt"/>
              </a:rPr>
              <a:t>.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5.Дефектация оборудования на высоте (</a:t>
            </a:r>
            <a:r>
              <a:rPr lang="ru-RU" sz="1400" dirty="0" err="1" smtClean="0">
                <a:latin typeface="+mj-lt"/>
              </a:rPr>
              <a:t>промальпинизм</a:t>
            </a:r>
            <a:r>
              <a:rPr lang="ru-RU" sz="1400" dirty="0" smtClean="0">
                <a:latin typeface="+mj-lt"/>
              </a:rPr>
              <a:t>).</a:t>
            </a:r>
            <a:endParaRPr lang="ru-RU" sz="1400" dirty="0">
              <a:latin typeface="+mj-lt"/>
            </a:endParaRPr>
          </a:p>
          <a:p>
            <a:pPr algn="just"/>
            <a:endParaRPr lang="ru-RU" sz="1400" dirty="0">
              <a:latin typeface="Lucida Sans Unicode" pitchFamily="34" charset="0"/>
            </a:endParaRPr>
          </a:p>
          <a:p>
            <a:pPr algn="just"/>
            <a:endParaRPr lang="ru-RU" sz="1400" dirty="0">
              <a:latin typeface="Lucida Sans Unicode" pitchFamily="34" charset="0"/>
            </a:endParaRPr>
          </a:p>
          <a:p>
            <a:pPr algn="just"/>
            <a:r>
              <a:rPr lang="ru-RU" sz="1400" dirty="0">
                <a:latin typeface="Lucida Sans Unicode" pitchFamily="34" charset="0"/>
              </a:rPr>
              <a:t>	</a:t>
            </a:r>
          </a:p>
          <a:p>
            <a:pPr algn="just"/>
            <a:endParaRPr lang="ru-RU" sz="1400" dirty="0">
              <a:latin typeface="Lucida Sans Unicode" pitchFamily="34" charset="0"/>
            </a:endParaRPr>
          </a:p>
          <a:p>
            <a:endParaRPr lang="ru-RU" sz="1300" dirty="0">
              <a:latin typeface="Lucida Sans Unicode" pitchFamily="34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6919913" y="404813"/>
            <a:ext cx="15843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>
                <a:solidFill>
                  <a:srgbClr val="0D599F"/>
                </a:solidFill>
                <a:latin typeface="Lucida Sans Unicode" pitchFamily="34" charset="0"/>
              </a:rPr>
              <a:t>О КОМПАНИИ </a:t>
            </a:r>
          </a:p>
        </p:txBody>
      </p:sp>
      <p:pic>
        <p:nvPicPr>
          <p:cNvPr id="6" name="Picture 9" descr="C:\Users\Тамара\Desktop\is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887" y="5949280"/>
            <a:ext cx="8572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Тамара\Desktop\97246a09272dc9594fa709df78bfad95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5911179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X всероссийский конкурс специалистов неразрушающего контро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9852" y="5944516"/>
            <a:ext cx="7143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Оборонку - под надзор - Континент Сибир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4178" y="5906496"/>
            <a:ext cx="695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8"/>
            <a:ext cx="2987824" cy="1227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332656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D599F"/>
                </a:solidFill>
                <a:latin typeface="Lucida Sans Unicode" pitchFamily="34" charset="0"/>
              </a:rPr>
              <a:t>Благодарности</a:t>
            </a:r>
            <a:r>
              <a:rPr lang="ru-RU" b="1" dirty="0">
                <a:solidFill>
                  <a:srgbClr val="0D599F"/>
                </a:solidFill>
                <a:latin typeface="Lucida Sans Unicode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42" y="927034"/>
            <a:ext cx="3833387" cy="5414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05578"/>
            <a:ext cx="3816424" cy="5642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8"/>
            <a:ext cx="2218125" cy="911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6732240" y="26064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D599F"/>
                </a:solidFill>
                <a:latin typeface="Lucida Sans Unicode" pitchFamily="34" charset="0"/>
              </a:rPr>
              <a:t>Благодарности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785794"/>
            <a:ext cx="3838568" cy="5429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7"/>
            <a:ext cx="2699792" cy="1108831"/>
          </a:xfrm>
          <a:prstGeom prst="rect">
            <a:avLst/>
          </a:prstGeom>
        </p:spPr>
      </p:pic>
      <p:pic>
        <p:nvPicPr>
          <p:cNvPr id="2050" name="Picture 2" descr="C:\Users\user\Desktop\НДТ СИСТЕМЗ\Благодарсность Б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4234042" cy="5826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914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4017963" y="404813"/>
            <a:ext cx="44862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>
                <a:solidFill>
                  <a:srgbClr val="0D599F"/>
                </a:solidFill>
                <a:latin typeface="Lucida Sans Unicode" pitchFamily="34" charset="0"/>
              </a:rPr>
              <a:t>ОХРАНА ТРУДА И ТЕХНИКА БЕЗОПАСНОСТИ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950" y="982304"/>
            <a:ext cx="7888288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	</a:t>
            </a:r>
            <a:r>
              <a:rPr lang="ru-RU" sz="1400" b="1" dirty="0">
                <a:latin typeface="+mn-lt"/>
                <a:cs typeface="+mn-cs"/>
              </a:rPr>
              <a:t>ООО «НДТ СИСТЕМЗ»</a:t>
            </a:r>
            <a:r>
              <a:rPr lang="ru-RU" sz="1400" dirty="0">
                <a:latin typeface="+mn-lt"/>
                <a:cs typeface="+mn-cs"/>
              </a:rPr>
              <a:t> осуществляет свою деятельность согласно требований актуальных руководящих документов систем качества как органов надзора Российской Федерации (РТН и РС), так и международных (</a:t>
            </a:r>
            <a:r>
              <a:rPr lang="en-US" sz="1400" dirty="0">
                <a:latin typeface="+mn-lt"/>
                <a:cs typeface="+mn-cs"/>
              </a:rPr>
              <a:t>API; ASWE; DNV</a:t>
            </a:r>
            <a:r>
              <a:rPr lang="ru-RU" sz="1400" dirty="0">
                <a:latin typeface="+mn-lt"/>
                <a:cs typeface="+mn-cs"/>
              </a:rPr>
              <a:t>;</a:t>
            </a:r>
            <a:r>
              <a:rPr lang="en-US" sz="1400" dirty="0">
                <a:latin typeface="+mn-lt"/>
                <a:cs typeface="+mn-cs"/>
              </a:rPr>
              <a:t> DS</a:t>
            </a:r>
            <a:r>
              <a:rPr lang="ru-RU" sz="1400" dirty="0">
                <a:latin typeface="+mn-lt"/>
                <a:cs typeface="+mn-cs"/>
              </a:rPr>
              <a:t> и др.)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Специалисты </a:t>
            </a:r>
            <a:r>
              <a:rPr lang="ru-RU" sz="1400" b="1" dirty="0">
                <a:latin typeface="+mn-lt"/>
                <a:cs typeface="+mn-cs"/>
              </a:rPr>
              <a:t>ООО «НДТ </a:t>
            </a:r>
            <a:r>
              <a:rPr lang="ru-RU" sz="1400" b="1" dirty="0" err="1">
                <a:latin typeface="+mn-lt"/>
                <a:cs typeface="+mn-cs"/>
              </a:rPr>
              <a:t>Системз</a:t>
            </a:r>
            <a:r>
              <a:rPr lang="ru-RU" sz="1400" b="1" dirty="0">
                <a:latin typeface="+mn-lt"/>
                <a:cs typeface="+mn-cs"/>
              </a:rPr>
              <a:t>» </a:t>
            </a:r>
            <a:r>
              <a:rPr lang="ru-RU" sz="1400" dirty="0">
                <a:latin typeface="+mn-lt"/>
                <a:cs typeface="+mn-cs"/>
              </a:rPr>
              <a:t>сертифицированы и неукоснительно выполняют требования систем безопасности  ОТ, ТБ, ПБ, ППБ и ЭБ.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	Специалисты </a:t>
            </a:r>
            <a:r>
              <a:rPr lang="ru-RU" sz="1400" b="1" dirty="0">
                <a:latin typeface="+mn-lt"/>
                <a:cs typeface="+mn-cs"/>
              </a:rPr>
              <a:t>«НДТ СИСТЕМЗ» </a:t>
            </a:r>
            <a:r>
              <a:rPr lang="ru-RU" sz="1400" dirty="0">
                <a:latin typeface="+mn-lt"/>
                <a:cs typeface="+mn-cs"/>
              </a:rPr>
              <a:t>имеют опыт работы на плавучих буровых платформах, для чего прошли сертификацию </a:t>
            </a:r>
            <a:r>
              <a:rPr lang="ru-RU" sz="1400" b="1" dirty="0">
                <a:latin typeface="+mn-lt"/>
                <a:cs typeface="+mn-cs"/>
              </a:rPr>
              <a:t>НБЖС</a:t>
            </a:r>
            <a:r>
              <a:rPr lang="ru-RU" sz="1400" dirty="0">
                <a:latin typeface="+mn-lt"/>
                <a:cs typeface="+mn-cs"/>
              </a:rPr>
              <a:t> (безопасность на море) и </a:t>
            </a:r>
            <a:r>
              <a:rPr lang="en-US" sz="1400" b="1" dirty="0">
                <a:latin typeface="+mn-lt"/>
                <a:cs typeface="+mn-cs"/>
              </a:rPr>
              <a:t>HUET</a:t>
            </a:r>
            <a:r>
              <a:rPr lang="ru-RU" sz="1400" dirty="0">
                <a:latin typeface="+mn-lt"/>
                <a:cs typeface="+mn-cs"/>
              </a:rPr>
              <a:t> (безопасность транспортировки на вертолете).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	В компании разработаны и внедрены программы по снижению рисков, все новые бизнес-процессы планируются с учетом требований безопасности, проводится постоянный мониторинг функционирования данной системы.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	Данные мероприятия позволяют успешно добиваться поставленных </a:t>
            </a:r>
            <a:r>
              <a:rPr lang="ru-RU" sz="1400" dirty="0" smtClean="0">
                <a:latin typeface="+mn-lt"/>
                <a:cs typeface="+mn-cs"/>
              </a:rPr>
              <a:t>целей и обеспечивают </a:t>
            </a:r>
            <a:r>
              <a:rPr lang="ru-RU" sz="1400" dirty="0">
                <a:latin typeface="+mn-lt"/>
                <a:cs typeface="+mn-cs"/>
              </a:rPr>
              <a:t>отсутствие несчастных случаев и аварий на производстве.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	</a:t>
            </a:r>
          </a:p>
        </p:txBody>
      </p:sp>
      <p:pic>
        <p:nvPicPr>
          <p:cNvPr id="30724" name="Picture 3" descr="\\Servmxm\общие\Тамара Александровна\ПРЕЗЕНТАЦИИ\безопасност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786312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7"/>
            <a:ext cx="2339752" cy="960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6080125" y="404813"/>
            <a:ext cx="24241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>
                <a:solidFill>
                  <a:srgbClr val="0D599F"/>
                </a:solidFill>
                <a:latin typeface="Lucida Sans Unicode" pitchFamily="34" charset="0"/>
              </a:rPr>
              <a:t>КОНТАКТЫ КОМПАНИИ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4595" y="1196753"/>
            <a:ext cx="287386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Общество с Ограниченной Ответственностью «НДТ СИСТЕМЗ»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Главный офис</a:t>
            </a:r>
            <a:r>
              <a:rPr lang="ru-RU" sz="1400" dirty="0"/>
              <a:t>- 414045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г. Астрахань; </a:t>
            </a:r>
            <a:r>
              <a:rPr lang="ru-RU" sz="1400" dirty="0" err="1"/>
              <a:t>ул.Боевая</a:t>
            </a:r>
            <a:r>
              <a:rPr lang="ru-RU" sz="1400" dirty="0"/>
              <a:t>, д.74А, оф.55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Адрес подразделения «Север»-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183014, </a:t>
            </a:r>
            <a:r>
              <a:rPr lang="ru-RU" sz="1400" dirty="0"/>
              <a:t>г. Мурманск, </a:t>
            </a:r>
            <a:r>
              <a:rPr lang="ru-RU" sz="1400" dirty="0" smtClean="0"/>
              <a:t>ул.Баумана, 2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Эл.почта</a:t>
            </a:r>
            <a:r>
              <a:rPr lang="ru-RU" sz="1400" dirty="0"/>
              <a:t>- </a:t>
            </a:r>
            <a:r>
              <a:rPr lang="en-US" sz="1400" dirty="0"/>
              <a:t>bamspec@mail.ru</a:t>
            </a:r>
            <a:endParaRPr lang="ru-RU" sz="1400" dirty="0">
              <a:solidFill>
                <a:srgbClr val="7030A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Сайт</a:t>
            </a:r>
            <a:r>
              <a:rPr lang="ru-RU" sz="1400" dirty="0">
                <a:latin typeface="+mn-lt"/>
                <a:cs typeface="+mn-cs"/>
              </a:rPr>
              <a:t>-</a:t>
            </a:r>
            <a:r>
              <a:rPr lang="en-US" sz="1400" dirty="0">
                <a:latin typeface="+mn-lt"/>
                <a:cs typeface="+mn-cs"/>
              </a:rPr>
              <a:t>http://ndtsystems.ru/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Генеральный директор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Борискин Александр Михайлович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Тел.</a:t>
            </a:r>
            <a:r>
              <a:rPr lang="ru-RU" sz="1400" dirty="0">
                <a:latin typeface="+mn-lt"/>
                <a:cs typeface="+mn-cs"/>
              </a:rPr>
              <a:t>: +7 (911) 340-53-30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        +7 (903) 348-12-68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5515560" cy="4248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7"/>
            <a:ext cx="2874840" cy="118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813" y="785813"/>
            <a:ext cx="7959725" cy="28777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Основной вид работ </a:t>
            </a:r>
            <a:r>
              <a:rPr lang="ru-RU" sz="1400" b="1" dirty="0">
                <a:latin typeface="+mn-lt"/>
                <a:cs typeface="+mn-cs"/>
              </a:rPr>
              <a:t>ООО «НДТ СИСТЕМЗ»</a:t>
            </a:r>
            <a:r>
              <a:rPr lang="ru-RU" sz="1400" dirty="0">
                <a:latin typeface="+mn-lt"/>
                <a:cs typeface="+mn-cs"/>
              </a:rPr>
              <a:t> - услуги лаборатории неразрушающего контроля. Специалисты лаборатории аттестованы и имеют многолетний опыт  выполнения работ по следующим видам контроля: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Визуальный и измерительный контроль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Капиллярный контроль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Магнитный контроль</a:t>
            </a:r>
            <a:endParaRPr lang="en-US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Ультразвуковой контроль (в </a:t>
            </a:r>
            <a:r>
              <a:rPr lang="ru-RU" sz="1400" dirty="0" err="1">
                <a:latin typeface="+mn-lt"/>
                <a:cs typeface="+mn-cs"/>
              </a:rPr>
              <a:t>т.ч</a:t>
            </a:r>
            <a:r>
              <a:rPr lang="ru-RU" sz="1400" dirty="0">
                <a:latin typeface="+mn-lt"/>
                <a:cs typeface="+mn-cs"/>
              </a:rPr>
              <a:t>. ультразвуковая </a:t>
            </a:r>
            <a:r>
              <a:rPr lang="ru-RU" sz="1400" dirty="0" err="1">
                <a:latin typeface="+mn-lt"/>
                <a:cs typeface="+mn-cs"/>
              </a:rPr>
              <a:t>толщинометрия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Лаборатория оснащена необходимым оборудованием и материалами, </a:t>
            </a:r>
            <a:r>
              <a:rPr lang="ru-RU" sz="1400" dirty="0" err="1">
                <a:latin typeface="+mn-lt"/>
                <a:cs typeface="+mn-cs"/>
              </a:rPr>
              <a:t>сертифици-рованными</a:t>
            </a:r>
            <a:r>
              <a:rPr lang="ru-RU" sz="1400" dirty="0">
                <a:latin typeface="+mn-lt"/>
                <a:cs typeface="+mn-cs"/>
              </a:rPr>
              <a:t> для выполнения по заявленным методам неразрушающего контроля.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380038" y="404813"/>
            <a:ext cx="3124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>
                <a:solidFill>
                  <a:srgbClr val="0D599F"/>
                </a:solidFill>
                <a:latin typeface="Lucida Sans Unicode" pitchFamily="34" charset="0"/>
              </a:rPr>
              <a:t>НЕРАЗРУШАЮЩИЙ КОНТРОЛЬ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484" y="3861048"/>
            <a:ext cx="2331406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209" y="4153149"/>
            <a:ext cx="2552410" cy="1911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38" y="4617132"/>
            <a:ext cx="2485139" cy="1758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9"/>
            <a:ext cx="2348861" cy="96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755650" y="846138"/>
            <a:ext cx="795972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300" dirty="0">
              <a:latin typeface="Lucida Sans Unicode" pitchFamily="34" charset="0"/>
            </a:endParaRPr>
          </a:p>
          <a:p>
            <a:pPr algn="just"/>
            <a:r>
              <a:rPr lang="ru-RU" sz="1400" dirty="0">
                <a:latin typeface="Lucida Sans Unicode" pitchFamily="34" charset="0"/>
              </a:rPr>
              <a:t>	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5442181" y="404813"/>
            <a:ext cx="306205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УЛЬТРАЗВУКОВОЙ КОНТРОЛЬ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846138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HelveticaNeueCyr"/>
              </a:rPr>
              <a:t>Ультразвуковой контроль (УЗК)</a:t>
            </a:r>
            <a:r>
              <a:rPr lang="ru-RU" sz="1400" dirty="0">
                <a:latin typeface="HelveticaNeueCyr"/>
              </a:rPr>
              <a:t> – один из основных методов НК. Основанный на </a:t>
            </a:r>
            <a:r>
              <a:rPr lang="ru-RU" sz="1400" dirty="0" err="1">
                <a:latin typeface="HelveticaNeueCyr"/>
              </a:rPr>
              <a:t>ультра-звуковых</a:t>
            </a:r>
            <a:r>
              <a:rPr lang="ru-RU" sz="1400" dirty="0">
                <a:latin typeface="HelveticaNeueCyr"/>
              </a:rPr>
              <a:t> колебаниях и впервые апробированный в 1929 году, он всего лишь два десятилетия спустя стал самым востребованным методом контроля сварочных швов и соединений</a:t>
            </a:r>
            <a:r>
              <a:rPr lang="ru-RU" sz="1600" dirty="0">
                <a:latin typeface="HelveticaNeueCyr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71379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HelveticaNeueCyr"/>
              </a:rPr>
              <a:t>Технология УЗК, использующаяся в промышленном производстве без малого сто лет, применяется для проверки сварочных швов, пайки, сварки и склейки разноструктурных соединений и металлов. Продолжительная популярность метода обусловлена выявлением широкого диапазона микро-отклонений в структуре материалов и точностью результатов.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92494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HelveticaNeueCyr"/>
              </a:rPr>
              <a:t>                                              </a:t>
            </a:r>
            <a:r>
              <a:rPr lang="ru-RU" sz="1600" b="1" dirty="0">
                <a:latin typeface="HelveticaNeueCyr"/>
              </a:rPr>
              <a:t>ООО «НДТ СИСТЕМЗ» </a:t>
            </a:r>
          </a:p>
          <a:p>
            <a:pPr algn="just"/>
            <a:r>
              <a:rPr lang="ru-RU" sz="1600" dirty="0">
                <a:latin typeface="HelveticaNeueCyr"/>
              </a:rPr>
              <a:t>1. Осуществляет данный вид контроля, имея высокоточное оборудование и </a:t>
            </a:r>
            <a:r>
              <a:rPr lang="ru-RU" sz="1600" dirty="0" err="1">
                <a:latin typeface="HelveticaNeueCyr"/>
              </a:rPr>
              <a:t>расход-ные</a:t>
            </a:r>
            <a:r>
              <a:rPr lang="ru-RU" sz="1600" dirty="0">
                <a:latin typeface="HelveticaNeueCyr"/>
              </a:rPr>
              <a:t> материалы как отечественного, так и импортного производства </a:t>
            </a:r>
            <a:r>
              <a:rPr lang="ru-RU" sz="1600" b="1" dirty="0">
                <a:latin typeface="HelveticaNeueCyr"/>
              </a:rPr>
              <a:t>(компании «АКС»; «АЛТЕК»;«</a:t>
            </a:r>
            <a:r>
              <a:rPr lang="en-US" sz="1600" b="1" dirty="0" err="1">
                <a:latin typeface="HelveticaNeueCyr"/>
              </a:rPr>
              <a:t>Olympys</a:t>
            </a:r>
            <a:r>
              <a:rPr lang="ru-RU" sz="1600" b="1" dirty="0">
                <a:latin typeface="HelveticaNeueCyr"/>
              </a:rPr>
              <a:t>»;</a:t>
            </a:r>
            <a:r>
              <a:rPr lang="en-US" sz="1600" b="1" dirty="0">
                <a:latin typeface="HelveticaNeueCyr"/>
              </a:rPr>
              <a:t> </a:t>
            </a:r>
            <a:r>
              <a:rPr lang="ru-RU" sz="1600" b="1" dirty="0">
                <a:latin typeface="HelveticaNeueCyr"/>
              </a:rPr>
              <a:t>«</a:t>
            </a:r>
            <a:r>
              <a:rPr lang="en-US" sz="1600" b="1" dirty="0" err="1">
                <a:latin typeface="HelveticaNeueCyr"/>
              </a:rPr>
              <a:t>Panametrics</a:t>
            </a:r>
            <a:r>
              <a:rPr lang="ru-RU" sz="1600" b="1" dirty="0">
                <a:latin typeface="HelveticaNeueCyr"/>
              </a:rPr>
              <a:t>»)</a:t>
            </a:r>
            <a:r>
              <a:rPr lang="ru-RU" sz="1600" b="1" dirty="0"/>
              <a:t>.</a:t>
            </a:r>
            <a:r>
              <a:rPr lang="ru-RU" sz="1600" b="1" dirty="0">
                <a:latin typeface="HelveticaNeueCyr"/>
              </a:rPr>
              <a:t> </a:t>
            </a:r>
            <a:endParaRPr lang="ru-RU" sz="1600" b="1" dirty="0"/>
          </a:p>
          <a:p>
            <a:r>
              <a:rPr lang="ru-RU" sz="1600" dirty="0">
                <a:latin typeface="HelveticaNeueCyr"/>
              </a:rPr>
              <a:t>2. Контроль производят операторы с многолетним опытом.</a:t>
            </a:r>
          </a:p>
          <a:p>
            <a:r>
              <a:rPr lang="ru-RU" sz="1600" dirty="0">
                <a:latin typeface="HelveticaNeueCyr"/>
              </a:rPr>
              <a:t>3. Настроечное оборудование и образцы, сертифицированы и проходят поверки.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4572008"/>
            <a:ext cx="2880320" cy="2028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4572008"/>
            <a:ext cx="2043274" cy="2003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4572008"/>
            <a:ext cx="2643206" cy="19824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9"/>
            <a:ext cx="2195735" cy="90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24744"/>
            <a:ext cx="796436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1.Удаляется краска и ржавчина со сварочных швов и на расстоянии 50 — 100 мм с двух сторон.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2. Для получения более точного результата УЗД требуется хорошее прохождение ультразвуковых колебаний в материале изделия. Поэтому поверхность металла </a:t>
            </a:r>
            <a:r>
              <a:rPr lang="ru-RU" sz="1200" dirty="0" err="1">
                <a:latin typeface="+mn-lt"/>
              </a:rPr>
              <a:t>околошовной</a:t>
            </a:r>
            <a:r>
              <a:rPr lang="ru-RU" sz="1200" dirty="0">
                <a:latin typeface="+mn-lt"/>
              </a:rPr>
              <a:t> зоны обрабатываются специальным контактным составом.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3.</a:t>
            </a:r>
            <a:r>
              <a:rPr lang="ru-RU" sz="1400" dirty="0"/>
              <a:t> </a:t>
            </a:r>
            <a:r>
              <a:rPr lang="ru-RU" sz="1200" dirty="0">
                <a:latin typeface="+mn-lt"/>
              </a:rPr>
              <a:t>Прибор предварительно настраивается по определенному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стандарту, который рассчитан на решения конкретной задачи УЗД.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Контроль: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4. Искатель перемещают зигзагообразно вдоль шва и при этом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стараются повернуть вокруг оси на 10-15</a:t>
            </a:r>
            <a:r>
              <a:rPr lang="ru-RU" sz="1200" baseline="30000" dirty="0">
                <a:latin typeface="+mn-lt"/>
              </a:rPr>
              <a:t>0</a:t>
            </a:r>
            <a:r>
              <a:rPr lang="ru-RU" sz="1200" dirty="0"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5. При появлении устойчивого сигнала на экране прибора в зоне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проведения УЗК, искатель максимально разворачивают.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Необходимо проводить поиск до появления на экране сигнала с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максимальной амплитудой.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6.</a:t>
            </a:r>
            <a:r>
              <a:rPr lang="ru-RU" sz="1200" dirty="0"/>
              <a:t> </a:t>
            </a:r>
            <a:r>
              <a:rPr lang="ru-RU" sz="1200" dirty="0">
                <a:latin typeface="+mn-lt"/>
              </a:rPr>
              <a:t>Все результаты проверки </a:t>
            </a:r>
            <a:r>
              <a:rPr lang="ru-RU" sz="1200" dirty="0" err="1">
                <a:latin typeface="+mn-lt"/>
              </a:rPr>
              <a:t>дефектоскопист</a:t>
            </a:r>
            <a:r>
              <a:rPr lang="ru-RU" sz="1200" dirty="0">
                <a:latin typeface="+mn-lt"/>
              </a:rPr>
              <a:t> заносит в таблицу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данных, по которой можно будет легко повторно обнаружить дефект и устранить его.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226557" y="404813"/>
            <a:ext cx="627768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ПРОЦЕДУРА ПРОВЕДЕНИЯ УЛЬТРАЗВУКОВОЙ ДЕФЕКТОСКОПИИ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5902" y="2248128"/>
            <a:ext cx="2862289" cy="2129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643446"/>
            <a:ext cx="1668593" cy="2035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4786322"/>
            <a:ext cx="2518011" cy="1888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4643446"/>
            <a:ext cx="3701093" cy="2066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8"/>
            <a:ext cx="2348858" cy="964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291225" y="404813"/>
            <a:ext cx="42130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ВИЗУАЛЬНО ИЗМЕРИТЕЛЬНЫЙ КОНТРОЛЬ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08720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n-lt"/>
              </a:rPr>
              <a:t>Визуально — измерительный контроль (ВИК) </a:t>
            </a:r>
            <a:r>
              <a:rPr lang="ru-RU" sz="1400" dirty="0">
                <a:latin typeface="+mn-lt"/>
              </a:rPr>
              <a:t>сварных швов — это внешний осмотр и геометрические измерения достаточно крупных сварных конструкций, как невооруженным глазом, так и при помощи различных технических приспособлений для выявления более мелких дефектов, не поддающихся первоначальной визуализации, а также с использованием преобразователей визуальной информации в телеметрическую. ВИК относится к органолептическим (проводится органами чувств) методам контроля и осуществляется в видимом спектре излучений.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93714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212529"/>
              </a:solidFill>
              <a:latin typeface="HelveticaNeueCyr"/>
            </a:endParaRPr>
          </a:p>
          <a:p>
            <a:r>
              <a:rPr lang="ru-RU" sz="1600" b="1" dirty="0">
                <a:latin typeface="HelveticaNeueCyr"/>
              </a:rPr>
              <a:t>                                                 ООО «НДТ СИСТЕМЗ»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HelveticaNeueCyr"/>
              </a:rPr>
              <a:t>Осуществляет данный вид контроля, имея высокоточное оборудование, комплекты ВИК.  </a:t>
            </a:r>
          </a:p>
          <a:p>
            <a:r>
              <a:rPr lang="ru-RU" sz="1600" dirty="0">
                <a:latin typeface="HelveticaNeueCyr"/>
              </a:rPr>
              <a:t>2. Контроль производят операторы с многолетним опытом.</a:t>
            </a:r>
          </a:p>
          <a:p>
            <a:r>
              <a:rPr lang="ru-RU" sz="1600" dirty="0">
                <a:latin typeface="HelveticaNeueCyr"/>
              </a:rPr>
              <a:t>3. Настроечное оборудование и образцы, сертифицированы и проходят поверки.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437112"/>
            <a:ext cx="2664296" cy="1998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653136"/>
            <a:ext cx="2664296" cy="1998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694" y="4751000"/>
            <a:ext cx="3030794" cy="18024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8"/>
            <a:ext cx="2348858" cy="964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5214938" y="1571625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Lucida Sans Unicode" pitchFamily="34" charset="0"/>
              </a:rPr>
              <a:t>	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263125" y="428604"/>
            <a:ext cx="6426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b="1" dirty="0">
                <a:solidFill>
                  <a:srgbClr val="0D599F"/>
                </a:solidFill>
                <a:latin typeface="Lucida Sans Unicode" pitchFamily="34" charset="0"/>
              </a:rPr>
              <a:t>ПРОЦЕДУРА ПРОВЕДЕНИЯ ВИЗУАЛЬНО ИЗМЕРИТЕЛЬНОГО КОНТРОЛЯ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836713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  <a:latin typeface="Roboto"/>
              </a:rPr>
              <a:t>  </a:t>
            </a:r>
            <a:r>
              <a:rPr lang="ru-RU" sz="1600" b="1" dirty="0">
                <a:latin typeface="Roboto"/>
              </a:rPr>
              <a:t>Поэтапный порядок проведения ВИК</a:t>
            </a:r>
            <a:endParaRPr lang="ru-RU" sz="1600" b="1" i="0" dirty="0">
              <a:effectLst/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99390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200" b="1" dirty="0">
                <a:latin typeface="+mn-lt"/>
              </a:rPr>
              <a:t>Визуальный </a:t>
            </a:r>
            <a:r>
              <a:rPr lang="ru-RU" sz="1200" b="1" dirty="0" smtClean="0">
                <a:latin typeface="+mn-lt"/>
              </a:rPr>
              <a:t>и измерительный </a:t>
            </a:r>
            <a:r>
              <a:rPr lang="ru-RU" sz="1200" b="1" dirty="0">
                <a:latin typeface="+mn-lt"/>
              </a:rPr>
              <a:t>контроль. </a:t>
            </a:r>
            <a:r>
              <a:rPr lang="ru-RU" sz="1200" dirty="0">
                <a:latin typeface="+mn-lt"/>
              </a:rPr>
              <a:t>Предварительный контроль шва на наличие коррозии и возможных дефектов с проведением инструментальных измерений: ширина, толщина, катет и пр.</a:t>
            </a:r>
          </a:p>
          <a:p>
            <a:pPr algn="just">
              <a:buFont typeface="+mj-lt"/>
              <a:buAutoNum type="arabicPeriod"/>
            </a:pPr>
            <a:r>
              <a:rPr lang="ru-RU" sz="1200" dirty="0">
                <a:latin typeface="+mn-lt"/>
              </a:rPr>
              <a:t>Контроль качества сварных соединений. Контроль качества проводится для уточнения параметров видимых дефектов (после заключения акта о предварительном осмотре), размеров дефектов и искажений сварных швов (процентное отклонение от допустимой нормы).</a:t>
            </a:r>
          </a:p>
          <a:p>
            <a:pPr algn="just"/>
            <a:endParaRPr lang="ru-RU" sz="1200" dirty="0">
              <a:latin typeface="+mn-lt"/>
            </a:endParaRPr>
          </a:p>
          <a:p>
            <a:pPr algn="just"/>
            <a:r>
              <a:rPr lang="ru-RU" sz="1200" dirty="0">
                <a:latin typeface="+mn-lt"/>
              </a:rPr>
              <a:t>Своевременно и качественно проведенные осмотры позволяют выявить на ранних стадиях разрушение шва или брака свариваемости и после уточнить причины возникновения дефекта любым неразрушающим способом дефектоскопии.</a:t>
            </a:r>
            <a:endParaRPr lang="ru-RU" sz="1200" b="0" i="0" dirty="0">
              <a:effectLst/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325951"/>
            <a:ext cx="2261837" cy="2680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83405"/>
            <a:ext cx="3421047" cy="2565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8"/>
            <a:ext cx="2348858" cy="964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4621444" y="404813"/>
            <a:ext cx="388279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МАГНИТНОПОРОШКОВЫЙ КОНТРОЛЬ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4313" y="1143000"/>
            <a:ext cx="8606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+mn-lt"/>
              </a:rPr>
              <a:t>Магнитопорошковый метод </a:t>
            </a:r>
            <a:r>
              <a:rPr lang="ru-RU" sz="1200" dirty="0">
                <a:latin typeface="+mn-lt"/>
              </a:rPr>
              <a:t>— один из самых распространенных методов неразрушающего контроля стальных деталей. Он нашел широкое применение в авиации, железнодорожном транспорте, химическом машиностроении, при контроле крупногабаритных конструкций, магистральных трубопроводов, объектов под водой, судостроении, автомобильной и во многих других отраслях промышленности.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2060848"/>
            <a:ext cx="8606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+mn-lt"/>
              </a:rPr>
              <a:t>Магнитопорошковый метод </a:t>
            </a:r>
            <a:r>
              <a:rPr lang="ru-RU" sz="1200" dirty="0">
                <a:latin typeface="+mn-lt"/>
              </a:rPr>
              <a:t>предназначен для выявления поверхностных и подповерхностных (на глубине до 1,5 ... 20 мм) дефектов типа нарушения сплошности материала изделия: трещины, волосовины, расслоения, </a:t>
            </a:r>
            <a:r>
              <a:rPr lang="ru-RU" sz="1200" dirty="0" err="1">
                <a:latin typeface="+mn-lt"/>
              </a:rPr>
              <a:t>непровар</a:t>
            </a:r>
            <a:r>
              <a:rPr lang="ru-RU" sz="1200" dirty="0">
                <a:latin typeface="+mn-lt"/>
              </a:rPr>
              <a:t> стыковых сварных соединений, закатов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2707179"/>
            <a:ext cx="8606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2529"/>
                </a:solidFill>
                <a:latin typeface="HelveticaNeueCyr"/>
              </a:rPr>
              <a:t>                                                  </a:t>
            </a:r>
            <a:r>
              <a:rPr lang="ru-RU" sz="1600" b="1" dirty="0">
                <a:latin typeface="HelveticaNeueCyr"/>
              </a:rPr>
              <a:t>ООО «НДТ СИСТЕМЗ» </a:t>
            </a:r>
          </a:p>
          <a:p>
            <a:r>
              <a:rPr lang="ru-RU" sz="1600" dirty="0">
                <a:latin typeface="HelveticaNeueCyr"/>
              </a:rPr>
              <a:t>1. Осуществляет данный вид контроля, имея высокоточное оборудование и расходные материалы импортного производства </a:t>
            </a:r>
            <a:r>
              <a:rPr lang="ru-RU" sz="1600" b="1" dirty="0">
                <a:latin typeface="HelveticaNeueCyr"/>
              </a:rPr>
              <a:t>(компании «</a:t>
            </a:r>
            <a:r>
              <a:rPr lang="en-US" sz="1600" b="1" dirty="0"/>
              <a:t>HELLING</a:t>
            </a:r>
            <a:r>
              <a:rPr lang="ru-RU" sz="1600" b="1" dirty="0">
                <a:latin typeface="HelveticaNeueCyr"/>
              </a:rPr>
              <a:t>»;</a:t>
            </a:r>
            <a:r>
              <a:rPr lang="en-US" sz="1600" b="1" dirty="0">
                <a:latin typeface="HelveticaNeueCyr"/>
              </a:rPr>
              <a:t> </a:t>
            </a:r>
            <a:r>
              <a:rPr lang="ru-RU" sz="1600" b="1" dirty="0">
                <a:latin typeface="HelveticaNeueCyr"/>
              </a:rPr>
              <a:t>«</a:t>
            </a:r>
            <a:r>
              <a:rPr lang="en-US" sz="1600" b="1" dirty="0" err="1"/>
              <a:t>Magnaflux</a:t>
            </a:r>
            <a:r>
              <a:rPr lang="ru-RU" sz="1600" b="1" dirty="0">
                <a:latin typeface="HelveticaNeueCyr"/>
              </a:rPr>
              <a:t>»; «</a:t>
            </a:r>
            <a:r>
              <a:rPr lang="en-US" sz="1600" b="1" dirty="0" err="1">
                <a:latin typeface="HelveticaNeueCyr"/>
              </a:rPr>
              <a:t>Magnavis</a:t>
            </a:r>
            <a:r>
              <a:rPr lang="ru-RU" sz="1600" b="1" dirty="0">
                <a:latin typeface="HelveticaNeueCyr"/>
              </a:rPr>
              <a:t>»; «</a:t>
            </a:r>
            <a:r>
              <a:rPr lang="en-US" sz="1600" b="1" dirty="0">
                <a:latin typeface="HelveticaNeueCyr"/>
              </a:rPr>
              <a:t>SHERWIN</a:t>
            </a:r>
            <a:r>
              <a:rPr lang="ru-RU" sz="1600" b="1" dirty="0">
                <a:latin typeface="HelveticaNeueCyr"/>
              </a:rPr>
              <a:t>»)</a:t>
            </a:r>
            <a:r>
              <a:rPr lang="ru-RU" sz="1600" b="1" dirty="0"/>
              <a:t>.</a:t>
            </a:r>
            <a:r>
              <a:rPr lang="ru-RU" sz="1600" b="1" dirty="0">
                <a:latin typeface="HelveticaNeueCyr"/>
              </a:rPr>
              <a:t> </a:t>
            </a:r>
            <a:endParaRPr lang="ru-RU" sz="1600" b="1" dirty="0"/>
          </a:p>
          <a:p>
            <a:r>
              <a:rPr lang="ru-RU" sz="1600" dirty="0">
                <a:latin typeface="HelveticaNeueCyr"/>
              </a:rPr>
              <a:t>2. Контроль производят операторы с многолетним опытом.</a:t>
            </a:r>
          </a:p>
          <a:p>
            <a:r>
              <a:rPr lang="ru-RU" sz="1600" dirty="0">
                <a:latin typeface="HelveticaNeueCyr"/>
              </a:rPr>
              <a:t>3. Настроечное оборудование и образцы сертифицированы и проходят поверки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644064"/>
            <a:ext cx="3164829" cy="2109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5036" y="4720484"/>
            <a:ext cx="2527829" cy="1895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43" y="4509842"/>
            <a:ext cx="2291267" cy="2317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28"/>
            <a:ext cx="2532496" cy="1040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4682358" y="404813"/>
            <a:ext cx="38218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500" b="1" dirty="0">
                <a:solidFill>
                  <a:srgbClr val="0D599F"/>
                </a:solidFill>
                <a:latin typeface="Lucida Sans Unicode" pitchFamily="34" charset="0"/>
              </a:rPr>
              <a:t>МАГНИТНОПОРОШКОВЫЙ КОНТРОЛЬ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76470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Roboto"/>
              </a:rPr>
              <a:t>Этапы магнитопорошкового контроля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340768"/>
            <a:ext cx="8822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1. Подготовка детали к контролю.</a:t>
            </a:r>
            <a:r>
              <a:rPr lang="ru-RU" sz="1200" dirty="0">
                <a:latin typeface="+mn-lt"/>
              </a:rPr>
              <a:t/>
            </a:r>
            <a:br>
              <a:rPr lang="ru-RU" sz="1200" dirty="0">
                <a:latin typeface="+mn-lt"/>
              </a:rPr>
            </a:br>
            <a:endParaRPr lang="ru-RU" sz="1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1700808"/>
            <a:ext cx="61139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2. Намагничивание детали (при необходимости)</a:t>
            </a:r>
            <a:r>
              <a:rPr lang="ru-RU" sz="1200" b="1" dirty="0">
                <a:solidFill>
                  <a:srgbClr val="373737"/>
                </a:solidFill>
                <a:latin typeface="+mn-lt"/>
              </a:rPr>
              <a:t>.</a:t>
            </a:r>
            <a:endParaRPr lang="ru-RU" sz="12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1977807"/>
            <a:ext cx="8501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3. Нанесение на поверхность детали магнитного индикатора (порошка или суспензии).</a:t>
            </a:r>
            <a:endParaRPr lang="ru-RU" sz="12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285992"/>
            <a:ext cx="6643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4. Осмотр детали. Расшифровка индикаторного рисунка и выявление дефектов.</a:t>
            </a:r>
            <a:endParaRPr lang="ru-RU" sz="12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5. Размагничивание и контроль </a:t>
            </a:r>
            <a:r>
              <a:rPr lang="ru-RU" sz="1200" b="1" dirty="0" err="1">
                <a:latin typeface="+mn-lt"/>
              </a:rPr>
              <a:t>размагниченности</a:t>
            </a:r>
            <a:r>
              <a:rPr lang="ru-RU" sz="1200" b="1" dirty="0">
                <a:latin typeface="+mn-lt"/>
              </a:rPr>
              <a:t> (при необходимости). Удаление с детали остатков магнитного индикатора.</a:t>
            </a:r>
            <a:endParaRPr lang="ru-RU" sz="1200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24" y="3457697"/>
            <a:ext cx="2926423" cy="22322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590" y="4037009"/>
            <a:ext cx="3042595" cy="22661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523" y="4573821"/>
            <a:ext cx="2872100" cy="21540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28"/>
            <a:ext cx="3069057" cy="1260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2547</TotalTime>
  <Words>1207</Words>
  <Application>Microsoft Office PowerPoint</Application>
  <PresentationFormat>Экран (4:3)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НЕРАЗРУШАЮЩЕГО КОНТРОЛЯ</dc:title>
  <dc:creator>Tamara</dc:creator>
  <cp:lastModifiedBy>fykjg</cp:lastModifiedBy>
  <cp:revision>227</cp:revision>
  <cp:lastPrinted>2020-10-28T04:46:38Z</cp:lastPrinted>
  <dcterms:created xsi:type="dcterms:W3CDTF">2015-01-27T09:43:12Z</dcterms:created>
  <dcterms:modified xsi:type="dcterms:W3CDTF">2024-11-13T06:16:03Z</dcterms:modified>
</cp:coreProperties>
</file>